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6"/>
  </p:notesMasterIdLst>
  <p:handoutMasterIdLst>
    <p:handoutMasterId r:id="rId37"/>
  </p:handoutMasterIdLst>
  <p:sldIdLst>
    <p:sldId id="256" r:id="rId2"/>
    <p:sldId id="408" r:id="rId3"/>
    <p:sldId id="406" r:id="rId4"/>
    <p:sldId id="326" r:id="rId5"/>
    <p:sldId id="258" r:id="rId6"/>
    <p:sldId id="264" r:id="rId7"/>
    <p:sldId id="328" r:id="rId8"/>
    <p:sldId id="348" r:id="rId9"/>
    <p:sldId id="329" r:id="rId10"/>
    <p:sldId id="330" r:id="rId11"/>
    <p:sldId id="331" r:id="rId12"/>
    <p:sldId id="332" r:id="rId13"/>
    <p:sldId id="349" r:id="rId14"/>
    <p:sldId id="334" r:id="rId15"/>
    <p:sldId id="335" r:id="rId16"/>
    <p:sldId id="336" r:id="rId17"/>
    <p:sldId id="337" r:id="rId18"/>
    <p:sldId id="338" r:id="rId19"/>
    <p:sldId id="350" r:id="rId20"/>
    <p:sldId id="340" r:id="rId21"/>
    <p:sldId id="341" r:id="rId22"/>
    <p:sldId id="351" r:id="rId23"/>
    <p:sldId id="352" r:id="rId24"/>
    <p:sldId id="344" r:id="rId25"/>
    <p:sldId id="353" r:id="rId26"/>
    <p:sldId id="354" r:id="rId27"/>
    <p:sldId id="357" r:id="rId28"/>
    <p:sldId id="356" r:id="rId29"/>
    <p:sldId id="358" r:id="rId30"/>
    <p:sldId id="405" r:id="rId31"/>
    <p:sldId id="359" r:id="rId32"/>
    <p:sldId id="360" r:id="rId33"/>
    <p:sldId id="361" r:id="rId34"/>
    <p:sldId id="40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8DB4E2"/>
    <a:srgbClr val="92B573"/>
    <a:srgbClr val="D3908F"/>
    <a:srgbClr val="FF0000"/>
    <a:srgbClr val="E0524A"/>
    <a:srgbClr val="75B6E5"/>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70446"/>
  </p:normalViewPr>
  <p:slideViewPr>
    <p:cSldViewPr snapToGrid="0" snapToObjects="1">
      <p:cViewPr varScale="1">
        <p:scale>
          <a:sx n="95" d="100"/>
          <a:sy n="95" d="100"/>
        </p:scale>
        <p:origin x="1016"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7/13/21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3632538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90935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2 distinct </a:t>
            </a:r>
            <a:r>
              <a:rPr lang="en-US" baseline="0" dirty="0" err="1"/>
              <a:t>patient_id’s</a:t>
            </a:r>
            <a:r>
              <a:rPr lang="en-US" baseline="0" dirty="0"/>
              <a: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 CHECK IN: ?too fast or slow? **</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902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was</a:t>
            </a:r>
            <a:r>
              <a:rPr lang="en-US" baseline="0" dirty="0"/>
              <a:t> a special case, because it can be calculated using </a:t>
            </a:r>
            <a:r>
              <a:rPr lang="en-US" i="1" baseline="0" dirty="0"/>
              <a:t>summarize</a:t>
            </a:r>
            <a:r>
              <a:rPr lang="en-US" i="0" baseline="0" dirty="0"/>
              <a:t> and not explicitly knowing which order is from which patient. But, to calculate the median (find the mid-point of the observations), we need to be able to assess each patient’s observations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504106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a:t>The idea is simple. I have one big data frame and I want to break the observations up into several groups. Then, I’m going to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 resulting object</a:t>
            </a:r>
            <a:r>
              <a:rPr lang="en-US" baseline="0" dirty="0"/>
              <a:t> has 15,524 rows that are broken up into 102 groups. Inherently, this means there are 102 distinct `</a:t>
            </a:r>
            <a:r>
              <a:rPr lang="en-US" baseline="0" dirty="0" err="1"/>
              <a:t>pan_day`’s</a:t>
            </a:r>
            <a:r>
              <a:rPr lang="en-US" baseline="0" dirty="0"/>
              <a:t>. 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 resulting object</a:t>
            </a:r>
            <a:r>
              <a:rPr lang="en-US" baseline="0" dirty="0"/>
              <a:t> has 15,524 rows that are broken up into 2,526 groups. Inherently, this means there are 2,526 distinct combinations of `</a:t>
            </a:r>
            <a:r>
              <a:rPr lang="en-US" baseline="0" dirty="0" err="1"/>
              <a:t>pan_day</a:t>
            </a:r>
            <a:r>
              <a:rPr lang="en-US" baseline="0" dirty="0"/>
              <a:t>` and `</a:t>
            </a:r>
            <a:r>
              <a:rPr lang="en-US" baseline="0" dirty="0" err="1"/>
              <a:t>clinic_name</a:t>
            </a:r>
            <a:r>
              <a:rPr lang="en-US" baseline="0" dirty="0"/>
              <a:t>`. Some of these groups will have a single observation. Many of these groups will have more than one observation. 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49883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tests per day. Points for each day. Curve as smoothed point estimate (blue line) and confidence interval (dark gray shading), calculated using local polynomial regression (loess) with default settings.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36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ask whether the appears to be a non-random association between whether SARS-CoV-2 RT-PCR </a:t>
            </a:r>
            <a:r>
              <a:rPr lang="en-US" dirty="0" err="1"/>
              <a:t>tesing</a:t>
            </a:r>
            <a:r>
              <a:rPr lang="en-US" dirty="0"/>
              <a:t> result is positive and a patient’s insurance product. We need to create a table organizing our count data and then need to ask how likely is the arrangement of the table counts given that there is no association.</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381300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395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60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55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157119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1727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618195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focus on modeling. But, in the process,</a:t>
            </a:r>
            <a:r>
              <a:rPr lang="en-US" baseline="0" dirty="0"/>
              <a:t> we will do a lot more data transformation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Apply a function</a:t>
            </a:r>
            <a:r>
              <a:rPr lang="en-US" baseline="0" dirty="0"/>
              <a:t> (or functions)</a:t>
            </a:r>
            <a:r>
              <a:rPr lang="en-US" dirty="0"/>
              <a:t> to all observations of a variable and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 </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47534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7/13/21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7/13/21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7/13/21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7/13/21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7/13/21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7/13/21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7/13/21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7/13/21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7/13/21</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7/13/21</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7/13/21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7/13/21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7/13/21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7/13/21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7/13/21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7/13/21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7/13/21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7/13/21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Statistical Analyses in R</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Autofit/>
          </a:bodyPr>
          <a:lstStyle/>
          <a:p>
            <a:r>
              <a:rPr lang="en-US" sz="2000" dirty="0"/>
              <a:t>Session 5</a:t>
            </a:r>
          </a:p>
          <a:p>
            <a:r>
              <a:rPr lang="en-US" sz="2000" b="1" dirty="0"/>
              <a:t>Dan Herman</a:t>
            </a:r>
          </a:p>
          <a:p>
            <a:r>
              <a:rPr lang="en-US" dirty="0"/>
              <a:t>July 16, 2021</a:t>
            </a:r>
            <a:endParaRPr lang="en-US" sz="2000" dirty="0"/>
          </a:p>
        </p:txBody>
      </p:sp>
    </p:spTree>
    <p:extLst>
      <p:ext uri="{BB962C8B-B14F-4D97-AF65-F5344CB8AC3E}">
        <p14:creationId xmlns:p14="http://schemas.microsoft.com/office/powerpoint/2010/main" val="170871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53598196"/>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3788258448"/>
              </p:ext>
            </p:extLst>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D9822DA3-E34C-C740-8E2B-7940328BD9F2}"/>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1024128" y="2238375"/>
            <a:ext cx="9720072" cy="3998652"/>
          </a:xfrm>
        </p:spPr>
        <p:txBody>
          <a:bodyPr>
            <a:normAutofit fontScale="92500"/>
          </a:bodyPr>
          <a:lstStyle/>
          <a:p>
            <a:r>
              <a:rPr lang="en-US" dirty="0"/>
              <a:t>- Open “05 – </a:t>
            </a:r>
            <a:r>
              <a:rPr lang="en-US" dirty="0" err="1"/>
              <a:t>Stats.Rmd</a:t>
            </a:r>
            <a:r>
              <a:rPr lang="en-US" dirty="0"/>
              <a:t>”</a:t>
            </a:r>
          </a:p>
          <a:p>
            <a:r>
              <a:rPr lang="en-US" dirty="0"/>
              <a:t>- Run the setup chunk</a:t>
            </a:r>
          </a:p>
          <a:p>
            <a:r>
              <a:rPr lang="en-US" dirty="0"/>
              <a:t>- Fill-in gaps to calculate: </a:t>
            </a:r>
          </a:p>
          <a:p>
            <a:r>
              <a:rPr lang="en-US" dirty="0"/>
              <a:t>  a) Mean count of orders per `</a:t>
            </a:r>
            <a:r>
              <a:rPr lang="en-US" dirty="0" err="1"/>
              <a:t>pan_day</a:t>
            </a:r>
            <a:r>
              <a:rPr lang="en-US" dirty="0"/>
              <a:t>`</a:t>
            </a:r>
          </a:p>
          <a:p>
            <a:r>
              <a:rPr lang="en-US" dirty="0"/>
              <a:t>  b) Mean count of orders per clinic</a:t>
            </a:r>
          </a:p>
        </p:txBody>
      </p:sp>
      <p:pic>
        <p:nvPicPr>
          <p:cNvPr id="5" name="Picture 4">
            <a:extLst>
              <a:ext uri="{FF2B5EF4-FFF2-40B4-BE49-F238E27FC236}">
                <a16:creationId xmlns:a16="http://schemas.microsoft.com/office/drawing/2014/main" id="{1642459F-9B36-D34A-BD7F-0163EFC50F5E}"/>
              </a:ext>
            </a:extLst>
          </p:cNvPr>
          <p:cNvPicPr>
            <a:picLocks noChangeAspect="1"/>
          </p:cNvPicPr>
          <p:nvPr/>
        </p:nvPicPr>
        <p:blipFill>
          <a:blip r:embed="rId3"/>
          <a:stretch>
            <a:fillRect/>
          </a:stretch>
        </p:blipFill>
        <p:spPr>
          <a:xfrm>
            <a:off x="9398000" y="5194300"/>
            <a:ext cx="2692400" cy="1498600"/>
          </a:xfrm>
          <a:prstGeom prst="rect">
            <a:avLst/>
          </a:prstGeom>
        </p:spPr>
      </p:pic>
      <p:sp>
        <p:nvSpPr>
          <p:cNvPr id="6" name="Slide Number Placeholder 5">
            <a:extLst>
              <a:ext uri="{FF2B5EF4-FFF2-40B4-BE49-F238E27FC236}">
                <a16:creationId xmlns:a16="http://schemas.microsoft.com/office/drawing/2014/main" id="{B8A2198A-45D7-424A-B8AD-BFAE0BFBB0A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Tree>
    <p:extLst>
      <p:ext uri="{BB962C8B-B14F-4D97-AF65-F5344CB8AC3E}">
        <p14:creationId xmlns:p14="http://schemas.microsoft.com/office/powerpoint/2010/main" val="187831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6A5C54F-D4D5-B540-B1B1-6ABBAB738A72}"/>
              </a:ext>
            </a:extLst>
          </p:cNvPr>
          <p:cNvSpPr>
            <a:spLocks noGrp="1"/>
          </p:cNvSpPr>
          <p:nvPr>
            <p:ph type="sldNum" idx="12"/>
          </p:nvPr>
        </p:nvSpPr>
        <p:spPr/>
        <p:txBody>
          <a:bodyPr/>
          <a:lstStyle/>
          <a:p>
            <a:fld id="{00000000-1234-1234-1234-123412341234}" type="slidenum">
              <a:rPr lang="en-US" smtClean="0"/>
              <a:pPr/>
              <a:t>12</a:t>
            </a:fld>
            <a:endParaRPr lang="en-US"/>
          </a:p>
        </p:txBody>
      </p:sp>
    </p:spTree>
    <p:extLst>
      <p:ext uri="{BB962C8B-B14F-4D97-AF65-F5344CB8AC3E}">
        <p14:creationId xmlns:p14="http://schemas.microsoft.com/office/powerpoint/2010/main" val="81612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2280400"/>
          </a:xfrm>
          <a:prstGeom prst="rect">
            <a:avLst/>
          </a:prstGeom>
          <a:noFill/>
          <a:ln>
            <a:noFill/>
          </a:ln>
        </p:spPr>
        <p:txBody>
          <a:bodyPr spcFirstLastPara="1" wrap="square" lIns="0" tIns="6455" rIns="0" bIns="0" anchor="t" anchorCtr="0">
            <a:noAutofit/>
          </a:bodyPr>
          <a:lstStyle/>
          <a:p>
            <a:pPr marL="464003" indent="-457200">
              <a:buFont typeface="Arial" charset="0"/>
              <a:buChar char="•"/>
            </a:pP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Last pandemic day (in data)</a:t>
            </a:r>
            <a:br>
              <a:rPr lang="en-US" sz="2800" dirty="0">
                <a:latin typeface="Calibri"/>
                <a:ea typeface="Calibri"/>
                <a:cs typeface="Calibri"/>
                <a:sym typeface="Calibri"/>
              </a:rPr>
            </a:b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Median turnaround time</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4820294" cy="923330"/>
          </a:xfrm>
          <a:prstGeom prst="rect">
            <a:avLst/>
          </a:prstGeom>
          <a:noFill/>
        </p:spPr>
        <p:txBody>
          <a:bodyPr wrap="none" rtlCol="0">
            <a:spAutoFit/>
          </a:bodyPr>
          <a:lstStyle/>
          <a:p>
            <a:r>
              <a:rPr lang="en-US" sz="5400" dirty="0">
                <a:latin typeface="+mj-lt"/>
                <a:sym typeface="Calibri"/>
              </a:rPr>
              <a:t>summarize() examples</a:t>
            </a:r>
            <a:endParaRPr lang="en-US" sz="5400" dirty="0">
              <a:latin typeface="+mj-lt"/>
            </a:endParaRPr>
          </a:p>
        </p:txBody>
      </p:sp>
      <p:sp>
        <p:nvSpPr>
          <p:cNvPr id="2" name="Slide Number Placeholder 1">
            <a:extLst>
              <a:ext uri="{FF2B5EF4-FFF2-40B4-BE49-F238E27FC236}">
                <a16:creationId xmlns:a16="http://schemas.microsoft.com/office/drawing/2014/main" id="{229C0BF8-B7B6-FA41-AF0D-CC30AD75197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Tree>
    <p:extLst>
      <p:ext uri="{BB962C8B-B14F-4D97-AF65-F5344CB8AC3E}">
        <p14:creationId xmlns:p14="http://schemas.microsoft.com/office/powerpoint/2010/main" val="898396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7"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pPr marL="0" indent="0">
              <a:buNone/>
            </a:pPr>
            <a:r>
              <a:rPr lang="en-US" u="sng" dirty="0"/>
              <a:t>Consider:</a:t>
            </a:r>
          </a:p>
          <a:p>
            <a:pPr marL="0" indent="0">
              <a:buNone/>
            </a:pPr>
            <a:r>
              <a:rPr lang="en-US" dirty="0"/>
              <a:t>How would you calculate the median number of orders per day?</a:t>
            </a:r>
          </a:p>
        </p:txBody>
      </p:sp>
      <p:pic>
        <p:nvPicPr>
          <p:cNvPr id="4" name="Picture 3"/>
          <p:cNvPicPr>
            <a:picLocks noChangeAspect="1"/>
          </p:cNvPicPr>
          <p:nvPr/>
        </p:nvPicPr>
        <p:blipFill>
          <a:blip r:embed="rId3"/>
          <a:stretch>
            <a:fillRect/>
          </a:stretch>
        </p:blipFill>
        <p:spPr>
          <a:xfrm>
            <a:off x="9398000" y="5194300"/>
            <a:ext cx="2692400" cy="1498600"/>
          </a:xfrm>
          <a:prstGeom prst="rect">
            <a:avLst/>
          </a:prstGeom>
        </p:spPr>
      </p:pic>
      <p:sp>
        <p:nvSpPr>
          <p:cNvPr id="2" name="Slide Number Placeholder 1">
            <a:extLst>
              <a:ext uri="{FF2B5EF4-FFF2-40B4-BE49-F238E27FC236}">
                <a16:creationId xmlns:a16="http://schemas.microsoft.com/office/drawing/2014/main" id="{772F172F-643D-A741-B9E7-68CF01D3FA0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Tree>
    <p:extLst>
      <p:ext uri="{BB962C8B-B14F-4D97-AF65-F5344CB8AC3E}">
        <p14:creationId xmlns:p14="http://schemas.microsoft.com/office/powerpoint/2010/main" val="1093899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2" name="Slide Number Placeholder 1">
            <a:extLst>
              <a:ext uri="{FF2B5EF4-FFF2-40B4-BE49-F238E27FC236}">
                <a16:creationId xmlns:a16="http://schemas.microsoft.com/office/drawing/2014/main" id="{A4C631FB-6DDC-A24C-98A6-8E3AC66438E8}"/>
              </a:ext>
            </a:extLst>
          </p:cNvPr>
          <p:cNvSpPr>
            <a:spLocks noGrp="1"/>
          </p:cNvSpPr>
          <p:nvPr>
            <p:ph type="sldNum" idx="12"/>
          </p:nvPr>
        </p:nvSpPr>
        <p:spPr/>
        <p:txBody>
          <a:bodyPr/>
          <a:lstStyle/>
          <a:p>
            <a:fld id="{00000000-1234-1234-1234-123412341234}" type="slidenum">
              <a:rPr lang="en-US" smtClean="0"/>
              <a:pPr/>
              <a:t>16</a:t>
            </a:fld>
            <a:endParaRPr lang="en-US"/>
          </a:p>
        </p:txBody>
      </p:sp>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645979"/>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70432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3055666" y="377449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3210763" y="466410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a:extLst>
              <a:ext uri="{FF2B5EF4-FFF2-40B4-BE49-F238E27FC236}">
                <a16:creationId xmlns:a16="http://schemas.microsoft.com/office/drawing/2014/main" id="{B1D16E8C-8E13-4847-82B5-B1A5A1AB675C}"/>
              </a:ext>
            </a:extLst>
          </p:cNvPr>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1884475" y="3732530"/>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1899223" y="4049031"/>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5F6A2CB-DD11-A143-9230-A63275FF4077}"/>
              </a:ext>
            </a:extLst>
          </p:cNvPr>
          <p:cNvSpPr>
            <a:spLocks noGrp="1"/>
          </p:cNvSpPr>
          <p:nvPr>
            <p:ph type="sldNum" idx="12"/>
          </p:nvPr>
        </p:nvSpPr>
        <p:spPr/>
        <p:txBody>
          <a:bodyPr/>
          <a:lstStyle/>
          <a:p>
            <a:fld id="{00000000-1234-1234-1234-123412341234}" type="slidenum">
              <a:rPr lang="en-US" smtClean="0"/>
              <a:pPr/>
              <a:t>18</a:t>
            </a:fld>
            <a:endParaRPr lang="en-US"/>
          </a:p>
        </p:txBody>
      </p:sp>
    </p:spTree>
    <p:extLst>
      <p:ext uri="{BB962C8B-B14F-4D97-AF65-F5344CB8AC3E}">
        <p14:creationId xmlns:p14="http://schemas.microsoft.com/office/powerpoint/2010/main" val="4041644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 </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6B85407-93C6-2045-80B4-B7720C0368F8}"/>
              </a:ext>
            </a:extLst>
          </p:cNvPr>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3832152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F0CC0BC-B4B4-D54E-A9AB-41954C57D9A1}" type="slidenum">
              <a:rPr lang="en-US" sz="1050" smtClean="0"/>
              <a:t>2</a:t>
            </a:fld>
            <a:endParaRPr lang="en-US" dirty="0"/>
          </a:p>
        </p:txBody>
      </p:sp>
      <p:pic>
        <p:nvPicPr>
          <p:cNvPr id="4" name="Picture 3">
            <a:extLst>
              <a:ext uri="{FF2B5EF4-FFF2-40B4-BE49-F238E27FC236}">
                <a16:creationId xmlns:a16="http://schemas.microsoft.com/office/drawing/2014/main" id="{0324A2F5-09DF-CE48-86D5-91C3165A8092}"/>
              </a:ext>
            </a:extLst>
          </p:cNvPr>
          <p:cNvPicPr>
            <a:picLocks noChangeAspect="1"/>
          </p:cNvPicPr>
          <p:nvPr/>
        </p:nvPicPr>
        <p:blipFill>
          <a:blip r:embed="rId3"/>
          <a:stretch>
            <a:fillRect/>
          </a:stretch>
        </p:blipFill>
        <p:spPr>
          <a:xfrm>
            <a:off x="883579" y="426408"/>
            <a:ext cx="10424842" cy="6005184"/>
          </a:xfrm>
          <a:prstGeom prst="rect">
            <a:avLst/>
          </a:prstGeom>
        </p:spPr>
      </p:pic>
      <p:sp>
        <p:nvSpPr>
          <p:cNvPr id="2" name="Rectangle 1"/>
          <p:cNvSpPr/>
          <p:nvPr/>
        </p:nvSpPr>
        <p:spPr>
          <a:xfrm>
            <a:off x="964261" y="4977071"/>
            <a:ext cx="10196798" cy="563117"/>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2995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83873"/>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05E161B-D4A1-AE49-A8CB-75ABA6D6C546}"/>
              </a:ext>
            </a:extLst>
          </p:cNvPr>
          <p:cNvSpPr>
            <a:spLocks noGrp="1"/>
          </p:cNvSpPr>
          <p:nvPr>
            <p:ph type="sldNum" idx="12"/>
          </p:nvPr>
        </p:nvSpPr>
        <p:spPr/>
        <p:txBody>
          <a:bodyPr/>
          <a:lstStyle/>
          <a:p>
            <a:fld id="{00000000-1234-1234-1234-123412341234}" type="slidenum">
              <a:rPr lang="en-US" smtClean="0"/>
              <a:pPr/>
              <a:t>21</a:t>
            </a:fld>
            <a:endParaRPr lang="en-US"/>
          </a:p>
        </p:txBody>
      </p:sp>
    </p:spTree>
    <p:extLst>
      <p:ext uri="{BB962C8B-B14F-4D97-AF65-F5344CB8AC3E}">
        <p14:creationId xmlns:p14="http://schemas.microsoft.com/office/powerpoint/2010/main" val="932260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635946824"/>
              </p:ext>
            </p:extLst>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 name="Slide Number Placeholder 1">
            <a:extLst>
              <a:ext uri="{FF2B5EF4-FFF2-40B4-BE49-F238E27FC236}">
                <a16:creationId xmlns:a16="http://schemas.microsoft.com/office/drawing/2014/main" id="{B2448870-0ED3-3242-B314-5EF662407B2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22</a:t>
            </a:fld>
            <a:endParaRPr lang="en-US">
              <a:solidFill>
                <a:prstClr val="black">
                  <a:lumMod val="95000"/>
                  <a:lumOff val="5000"/>
                </a:prstClr>
              </a:solidFill>
            </a:endParaRPr>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607393646"/>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43049505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
        <p:nvSpPr>
          <p:cNvPr id="2" name="Slide Number Placeholder 1">
            <a:extLst>
              <a:ext uri="{FF2B5EF4-FFF2-40B4-BE49-F238E27FC236}">
                <a16:creationId xmlns:a16="http://schemas.microsoft.com/office/drawing/2014/main" id="{9E48272B-99B2-1946-A912-08311EBA70F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23</a:t>
            </a:fld>
            <a:endParaRPr lang="en-US">
              <a:solidFill>
                <a:prstClr val="black">
                  <a:lumMod val="95000"/>
                  <a:lumOff val="5000"/>
                </a:prstClr>
              </a:solidFill>
            </a:endParaRPr>
          </a:p>
        </p:txBody>
      </p:sp>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10355424" cy="3178175"/>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Calculate:</a:t>
            </a:r>
          </a:p>
          <a:p>
            <a:r>
              <a:rPr lang="en-US" dirty="0"/>
              <a:t>a) The median turnaround time for each day</a:t>
            </a:r>
          </a:p>
          <a:p>
            <a:r>
              <a:rPr lang="en-US" dirty="0"/>
              <a:t>b) (</a:t>
            </a:r>
            <a:r>
              <a:rPr lang="en-US" i="1" dirty="0"/>
              <a:t>*Extra*</a:t>
            </a:r>
            <a:r>
              <a:rPr lang="en-US" dirty="0"/>
              <a:t>) The median number of orders per day</a:t>
            </a:r>
          </a:p>
        </p:txBody>
      </p:sp>
      <p:pic>
        <p:nvPicPr>
          <p:cNvPr id="6" name="Picture 5">
            <a:extLst>
              <a:ext uri="{FF2B5EF4-FFF2-40B4-BE49-F238E27FC236}">
                <a16:creationId xmlns:a16="http://schemas.microsoft.com/office/drawing/2014/main" id="{4CE4C6AF-30C7-6E4B-8D67-3CC2D0ADC600}"/>
              </a:ext>
            </a:extLst>
          </p:cNvPr>
          <p:cNvPicPr>
            <a:picLocks noChangeAspect="1"/>
          </p:cNvPicPr>
          <p:nvPr/>
        </p:nvPicPr>
        <p:blipFill>
          <a:blip r:embed="rId3"/>
          <a:stretch>
            <a:fillRect/>
          </a:stretch>
        </p:blipFill>
        <p:spPr>
          <a:xfrm>
            <a:off x="9398000" y="5194300"/>
            <a:ext cx="2692400" cy="1498600"/>
          </a:xfrm>
          <a:prstGeom prst="rect">
            <a:avLst/>
          </a:prstGeom>
        </p:spPr>
      </p:pic>
      <p:sp>
        <p:nvSpPr>
          <p:cNvPr id="2" name="Slide Number Placeholder 1">
            <a:extLst>
              <a:ext uri="{FF2B5EF4-FFF2-40B4-BE49-F238E27FC236}">
                <a16:creationId xmlns:a16="http://schemas.microsoft.com/office/drawing/2014/main" id="{6E1A5AA1-8A71-4F4F-82DE-558C2B30287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24</a:t>
            </a:fld>
            <a:endParaRPr lang="en-US">
              <a:solidFill>
                <a:prstClr val="black">
                  <a:lumMod val="95000"/>
                  <a:lumOff val="5000"/>
                </a:prstClr>
              </a:solidFill>
            </a:endParaRPr>
          </a:p>
        </p:txBody>
      </p:sp>
    </p:spTree>
    <p:extLst>
      <p:ext uri="{BB962C8B-B14F-4D97-AF65-F5344CB8AC3E}">
        <p14:creationId xmlns:p14="http://schemas.microsoft.com/office/powerpoint/2010/main" val="2205940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8671028"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 Example</a:t>
            </a:r>
            <a:endParaRPr lang="en-US" sz="5400" dirty="0">
              <a:latin typeface="+mj-lt"/>
            </a:endParaRPr>
          </a:p>
        </p:txBody>
      </p:sp>
      <p:pic>
        <p:nvPicPr>
          <p:cNvPr id="3" name="Picture 2">
            <a:extLst>
              <a:ext uri="{FF2B5EF4-FFF2-40B4-BE49-F238E27FC236}">
                <a16:creationId xmlns:a16="http://schemas.microsoft.com/office/drawing/2014/main" id="{CFB5FE49-312E-2546-8858-C6FC577CCF18}"/>
              </a:ext>
            </a:extLst>
          </p:cNvPr>
          <p:cNvPicPr>
            <a:picLocks noChangeAspect="1"/>
          </p:cNvPicPr>
          <p:nvPr/>
        </p:nvPicPr>
        <p:blipFill>
          <a:blip r:embed="rId4"/>
          <a:stretch>
            <a:fillRect/>
          </a:stretch>
        </p:blipFill>
        <p:spPr>
          <a:xfrm>
            <a:off x="1611163" y="1741833"/>
            <a:ext cx="7938930" cy="4899454"/>
          </a:xfrm>
          <a:prstGeom prst="rect">
            <a:avLst/>
          </a:prstGeom>
        </p:spPr>
      </p:pic>
      <p:sp>
        <p:nvSpPr>
          <p:cNvPr id="2" name="Slide Number Placeholder 1">
            <a:extLst>
              <a:ext uri="{FF2B5EF4-FFF2-40B4-BE49-F238E27FC236}">
                <a16:creationId xmlns:a16="http://schemas.microsoft.com/office/drawing/2014/main" id="{DE76A3F1-3280-254E-AE5E-C6467E71C83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25</a:t>
            </a:fld>
            <a:endParaRPr lang="en-US">
              <a:solidFill>
                <a:prstClr val="black">
                  <a:lumMod val="95000"/>
                  <a:lumOff val="5000"/>
                </a:prstClr>
              </a:solidFill>
            </a:endParaRPr>
          </a:p>
        </p:txBody>
      </p:sp>
    </p:spTree>
    <p:extLst>
      <p:ext uri="{BB962C8B-B14F-4D97-AF65-F5344CB8AC3E}">
        <p14:creationId xmlns:p14="http://schemas.microsoft.com/office/powerpoint/2010/main" val="4192247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Stats: Tests for association</a:t>
            </a:r>
          </a:p>
        </p:txBody>
      </p:sp>
    </p:spTree>
    <p:extLst>
      <p:ext uri="{BB962C8B-B14F-4D97-AF65-F5344CB8AC3E}">
        <p14:creationId xmlns:p14="http://schemas.microsoft.com/office/powerpoint/2010/main" val="910853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Is there an association between insurance and SARS-CoV-2 RT-PCR positivity?</a:t>
            </a:r>
          </a:p>
        </p:txBody>
      </p:sp>
      <p:pic>
        <p:nvPicPr>
          <p:cNvPr id="4" name="Picture 3">
            <a:extLst>
              <a:ext uri="{FF2B5EF4-FFF2-40B4-BE49-F238E27FC236}">
                <a16:creationId xmlns:a16="http://schemas.microsoft.com/office/drawing/2014/main" id="{B7C90D74-0EC6-1143-92CD-E994ACACFB8B}"/>
              </a:ext>
            </a:extLst>
          </p:cNvPr>
          <p:cNvPicPr>
            <a:picLocks noChangeAspect="1"/>
          </p:cNvPicPr>
          <p:nvPr/>
        </p:nvPicPr>
        <p:blipFill>
          <a:blip r:embed="rId3"/>
          <a:stretch>
            <a:fillRect/>
          </a:stretch>
        </p:blipFill>
        <p:spPr>
          <a:xfrm>
            <a:off x="1374921" y="1967888"/>
            <a:ext cx="9369279" cy="1845818"/>
          </a:xfrm>
          <a:prstGeom prst="rect">
            <a:avLst/>
          </a:prstGeom>
        </p:spPr>
      </p:pic>
      <p:grpSp>
        <p:nvGrpSpPr>
          <p:cNvPr id="8" name="Group 7">
            <a:extLst>
              <a:ext uri="{FF2B5EF4-FFF2-40B4-BE49-F238E27FC236}">
                <a16:creationId xmlns:a16="http://schemas.microsoft.com/office/drawing/2014/main" id="{02156E34-2CC0-CD43-AF90-401A2B8DFD27}"/>
              </a:ext>
            </a:extLst>
          </p:cNvPr>
          <p:cNvGrpSpPr/>
          <p:nvPr/>
        </p:nvGrpSpPr>
        <p:grpSpPr>
          <a:xfrm>
            <a:off x="2721693" y="4051980"/>
            <a:ext cx="6324941" cy="989259"/>
            <a:chOff x="815161" y="2339294"/>
            <a:chExt cx="6324941" cy="989259"/>
          </a:xfrm>
        </p:grpSpPr>
        <p:sp>
          <p:nvSpPr>
            <p:cNvPr id="6" name="Google Shape;131;p17">
              <a:extLst>
                <a:ext uri="{FF2B5EF4-FFF2-40B4-BE49-F238E27FC236}">
                  <a16:creationId xmlns:a16="http://schemas.microsoft.com/office/drawing/2014/main" id="{3620A4D8-185A-6C43-85B1-29B7B8339D07}"/>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7" name="Rectangle 6">
              <a:extLst>
                <a:ext uri="{FF2B5EF4-FFF2-40B4-BE49-F238E27FC236}">
                  <a16:creationId xmlns:a16="http://schemas.microsoft.com/office/drawing/2014/main" id="{A3E19936-CD92-9F47-A478-C17A36FAB8FE}"/>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solidFill>
                    <a:srgbClr val="538DD5"/>
                  </a:solidFill>
                  <a:latin typeface="Consolas" panose="020B0609020204030204" pitchFamily="49" charset="0"/>
                  <a:cs typeface="Consolas" panose="020B0609020204030204" pitchFamily="49" charset="0"/>
                </a:rPr>
                <a:t>simulate.p.value</a:t>
              </a:r>
              <a:r>
                <a:rPr lang="en-US" sz="2400" dirty="0">
                  <a:solidFill>
                    <a:srgbClr val="538DD5"/>
                  </a:solidFill>
                  <a:latin typeface="Consolas" panose="020B0609020204030204" pitchFamily="49" charset="0"/>
                  <a:cs typeface="Consolas" panose="020B0609020204030204" pitchFamily="49" charset="0"/>
                </a:rPr>
                <a:t> = T</a:t>
              </a:r>
              <a:r>
                <a:rPr lang="en-US" sz="2400" dirty="0">
                  <a:latin typeface="Consolas" panose="020B0609020204030204" pitchFamily="49" charset="0"/>
                  <a:cs typeface="Consolas" panose="020B0609020204030204" pitchFamily="49" charset="0"/>
                </a:rPr>
                <a:t>)</a:t>
              </a:r>
            </a:p>
          </p:txBody>
        </p:sp>
      </p:grpSp>
      <p:sp>
        <p:nvSpPr>
          <p:cNvPr id="9" name="Down Arrow 8">
            <a:extLst>
              <a:ext uri="{FF2B5EF4-FFF2-40B4-BE49-F238E27FC236}">
                <a16:creationId xmlns:a16="http://schemas.microsoft.com/office/drawing/2014/main" id="{0E7E4086-8313-2947-8467-8C36CC285DF7}"/>
              </a:ext>
            </a:extLst>
          </p:cNvPr>
          <p:cNvSpPr/>
          <p:nvPr/>
        </p:nvSpPr>
        <p:spPr>
          <a:xfrm>
            <a:off x="5357906" y="3541331"/>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B07E110-65D6-7846-9AC8-A1A0294BE97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27</a:t>
            </a:fld>
            <a:endParaRPr lang="en-US">
              <a:solidFill>
                <a:prstClr val="black">
                  <a:lumMod val="95000"/>
                  <a:lumOff val="5000"/>
                </a:prstClr>
              </a:solidFill>
            </a:endParaRPr>
          </a:p>
        </p:txBody>
      </p:sp>
    </p:spTree>
    <p:extLst>
      <p:ext uri="{BB962C8B-B14F-4D97-AF65-F5344CB8AC3E}">
        <p14:creationId xmlns:p14="http://schemas.microsoft.com/office/powerpoint/2010/main" val="3321294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38131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- 1</a:t>
            </a:r>
            <a:endParaRPr lang="en-US" dirty="0"/>
          </a:p>
        </p:txBody>
      </p:sp>
      <p:sp>
        <p:nvSpPr>
          <p:cNvPr id="14" name="Rectangle 13"/>
          <p:cNvSpPr/>
          <p:nvPr/>
        </p:nvSpPr>
        <p:spPr>
          <a:xfrm>
            <a:off x="896207" y="2439191"/>
            <a:ext cx="11025756" cy="2862322"/>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covid_testing_2 &lt;- </a:t>
            </a:r>
            <a:r>
              <a:rPr lang="en-US" dirty="0" err="1">
                <a:latin typeface="Consolas" panose="020B0609020204030204" pitchFamily="49" charset="0"/>
                <a:ea typeface="Courier New"/>
                <a:cs typeface="Consolas" panose="020B0609020204030204" pitchFamily="49" charset="0"/>
                <a:sym typeface="Courier New"/>
              </a:rPr>
              <a:t>covid_testing</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mutate(</a:t>
            </a:r>
            <a:r>
              <a:rPr lang="en-US" dirty="0" err="1">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 = </a:t>
            </a:r>
            <a:r>
              <a:rPr lang="en-US" dirty="0" err="1">
                <a:solidFill>
                  <a:srgbClr val="0070C0"/>
                </a:solidFill>
                <a:latin typeface="Consolas" panose="020B0609020204030204" pitchFamily="49" charset="0"/>
                <a:ea typeface="Courier New"/>
                <a:cs typeface="Consolas" panose="020B0609020204030204" pitchFamily="49" charset="0"/>
                <a:sym typeface="Courier New"/>
              </a:rPr>
              <a:t>case_when</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is.na</a:t>
            </a:r>
            <a:r>
              <a:rPr lang="en-US" dirty="0">
                <a:solidFill>
                  <a:srgbClr val="0070C0"/>
                </a:solidFill>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"unassigned"</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%in% c("charity care",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"medical assistance",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"self pay",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"other")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"other"</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TRUE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92D050"/>
                </a:solidFill>
                <a:latin typeface="Consolas" panose="020B0609020204030204" pitchFamily="49" charset="0"/>
                <a:ea typeface="Courier New"/>
                <a:cs typeface="Consolas" panose="020B0609020204030204" pitchFamily="49" charset="0"/>
                <a:sym typeface="Courier New"/>
              </a:rPr>
              <a:t>payor_group</a:t>
            </a:r>
            <a:r>
              <a:rPr lang="en-US" dirty="0">
                <a:latin typeface="Consolas" panose="020B0609020204030204" pitchFamily="49" charset="0"/>
                <a:ea typeface="Courier New"/>
                <a:cs typeface="Consolas" panose="020B0609020204030204" pitchFamily="49" charset="0"/>
                <a:sym typeface="Courier New"/>
              </a:rPr>
              <a:t>)</a:t>
            </a:r>
          </a:p>
          <a:p>
            <a:r>
              <a:rPr lang="en-US" dirty="0">
                <a:latin typeface="Consolas" panose="020B0609020204030204" pitchFamily="49" charset="0"/>
                <a:ea typeface="Courier New"/>
                <a:cs typeface="Consolas" panose="020B0609020204030204" pitchFamily="49" charset="0"/>
                <a:sym typeface="Courier New"/>
              </a:rPr>
              <a:t>  ) %&gt;%</a:t>
            </a:r>
          </a:p>
          <a:p>
            <a:r>
              <a:rPr lang="en-US" dirty="0">
                <a:latin typeface="Consolas" panose="020B0609020204030204" pitchFamily="49" charset="0"/>
                <a:ea typeface="Courier New"/>
                <a:cs typeface="Consolas" panose="020B0609020204030204" pitchFamily="49" charset="0"/>
                <a:sym typeface="Courier New"/>
              </a:rPr>
              <a:t>  filter(</a:t>
            </a:r>
            <a:r>
              <a:rPr lang="en-US" dirty="0">
                <a:solidFill>
                  <a:srgbClr val="0070C0"/>
                </a:solidFill>
                <a:latin typeface="Consolas" panose="020B0609020204030204" pitchFamily="49" charset="0"/>
                <a:ea typeface="Courier New"/>
                <a:cs typeface="Consolas" panose="020B0609020204030204" pitchFamily="49" charset="0"/>
                <a:sym typeface="Courier New"/>
              </a:rPr>
              <a:t>result %in% c("positive", "negative")</a:t>
            </a:r>
            <a:r>
              <a:rPr lang="en-US" dirty="0">
                <a:latin typeface="Consolas" panose="020B0609020204030204" pitchFamily="49" charset="0"/>
                <a:ea typeface="Courier New"/>
                <a:cs typeface="Consolas" panose="020B0609020204030204" pitchFamily="49" charset="0"/>
                <a:sym typeface="Courier New"/>
              </a:rPr>
              <a:t>)</a:t>
            </a:r>
          </a:p>
        </p:txBody>
      </p:sp>
      <p:sp>
        <p:nvSpPr>
          <p:cNvPr id="2" name="Slide Number Placeholder 1">
            <a:extLst>
              <a:ext uri="{FF2B5EF4-FFF2-40B4-BE49-F238E27FC236}">
                <a16:creationId xmlns:a16="http://schemas.microsoft.com/office/drawing/2014/main" id="{F5187357-1665-7845-92AE-65555295B82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28</a:t>
            </a:fld>
            <a:endParaRPr lang="en-US">
              <a:solidFill>
                <a:prstClr val="black">
                  <a:lumMod val="95000"/>
                  <a:lumOff val="5000"/>
                </a:prstClr>
              </a:solidFill>
            </a:endParaRPr>
          </a:p>
        </p:txBody>
      </p:sp>
      <p:sp>
        <p:nvSpPr>
          <p:cNvPr id="9" name="Google Shape;137;p17">
            <a:extLst>
              <a:ext uri="{FF2B5EF4-FFF2-40B4-BE49-F238E27FC236}">
                <a16:creationId xmlns:a16="http://schemas.microsoft.com/office/drawing/2014/main" id="{440D83EE-2B05-D34E-B646-1A63D1CC17D7}"/>
              </a:ext>
            </a:extLst>
          </p:cNvPr>
          <p:cNvSpPr/>
          <p:nvPr/>
        </p:nvSpPr>
        <p:spPr>
          <a:xfrm>
            <a:off x="6453528" y="1057835"/>
            <a:ext cx="2530995" cy="1079724"/>
          </a:xfrm>
          <a:prstGeom prst="wedgeRoundRectCallout">
            <a:avLst>
              <a:gd name="adj1" fmla="val -88461"/>
              <a:gd name="adj2" fmla="val 109704"/>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dirty="0"/>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6453528" y="1222828"/>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flexibly assigns values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8273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1000" fill="hold"/>
                                        <p:tgtEl>
                                          <p:spTgt spid="14">
                                            <p:txEl>
                                              <p:pRg st="9" end="9"/>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69315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- 2</a:t>
            </a:r>
            <a:endParaRPr lang="en-US" dirty="0"/>
          </a:p>
        </p:txBody>
      </p:sp>
      <p:sp>
        <p:nvSpPr>
          <p:cNvPr id="14" name="Rectangle 13"/>
          <p:cNvSpPr/>
          <p:nvPr/>
        </p:nvSpPr>
        <p:spPr>
          <a:xfrm>
            <a:off x="903189" y="2408669"/>
            <a:ext cx="11025756" cy="3139321"/>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 Generate counts</a:t>
            </a:r>
          </a:p>
          <a:p>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&lt;- covid_testing_2 %&gt;%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payor_group_fac</a:t>
            </a:r>
            <a:r>
              <a:rPr lang="en-US" dirty="0">
                <a:solidFill>
                  <a:srgbClr val="0070C0"/>
                </a:solidFill>
                <a:latin typeface="Consolas" panose="020B0609020204030204" pitchFamily="49" charset="0"/>
                <a:ea typeface="Courier New"/>
                <a:cs typeface="Consolas" panose="020B0609020204030204" pitchFamily="49" charset="0"/>
                <a:sym typeface="Courier New"/>
              </a:rPr>
              <a:t>, result</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summarize(n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ungroup</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tmp_table_tall</a:t>
            </a:r>
            <a:endParaRPr lang="en-US" dirty="0">
              <a:latin typeface="Consolas" panose="020B0609020204030204" pitchFamily="49" charset="0"/>
              <a:ea typeface="Courier New"/>
              <a:cs typeface="Consolas" panose="020B0609020204030204" pitchFamily="49" charset="0"/>
              <a:sym typeface="Courier New"/>
            </a:endParaRPr>
          </a:p>
          <a:p>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Pivot from tall to wide table</a:t>
            </a:r>
          </a:p>
          <a:p>
            <a:r>
              <a:rPr lang="en-US" dirty="0" err="1">
                <a:latin typeface="Consolas" panose="020B0609020204030204" pitchFamily="49" charset="0"/>
                <a:ea typeface="Courier New"/>
                <a:cs typeface="Consolas" panose="020B0609020204030204" pitchFamily="49" charset="0"/>
                <a:sym typeface="Courier New"/>
              </a:rPr>
              <a:t>tmp_table_wide</a:t>
            </a:r>
            <a:r>
              <a:rPr lang="en-US" dirty="0">
                <a:latin typeface="Consolas" panose="020B0609020204030204" pitchFamily="49" charset="0"/>
                <a:ea typeface="Courier New"/>
                <a:cs typeface="Consolas" panose="020B0609020204030204" pitchFamily="49" charset="0"/>
                <a:sym typeface="Courier New"/>
              </a:rPr>
              <a:t> &lt;- </a:t>
            </a:r>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err="1">
                <a:solidFill>
                  <a:schemeClr val="accent4"/>
                </a:solidFill>
                <a:latin typeface="Consolas" panose="020B0609020204030204" pitchFamily="49" charset="0"/>
                <a:ea typeface="Courier New"/>
                <a:cs typeface="Consolas" panose="020B0609020204030204" pitchFamily="49" charset="0"/>
                <a:sym typeface="Courier New"/>
              </a:rPr>
              <a:t>pivot_wider</a:t>
            </a:r>
            <a:r>
              <a:rPr lang="en-US" dirty="0">
                <a:latin typeface="Consolas" panose="020B0609020204030204" pitchFamily="49" charset="0"/>
                <a:ea typeface="Courier New"/>
                <a:cs typeface="Consolas" panose="020B0609020204030204" pitchFamily="49" charset="0"/>
                <a:sym typeface="Courier New"/>
              </a:rPr>
              <a:t>(</a:t>
            </a:r>
            <a:r>
              <a:rPr lang="en-US" dirty="0" err="1">
                <a:latin typeface="Consolas" panose="020B0609020204030204" pitchFamily="49" charset="0"/>
                <a:ea typeface="Courier New"/>
                <a:cs typeface="Consolas" panose="020B0609020204030204" pitchFamily="49" charset="0"/>
                <a:sym typeface="Courier New"/>
              </a:rPr>
              <a:t>id_cols</a:t>
            </a:r>
            <a:r>
              <a:rPr lang="en-US" dirty="0">
                <a:latin typeface="Consolas" panose="020B0609020204030204" pitchFamily="49" charset="0"/>
                <a:ea typeface="Courier New"/>
                <a:cs typeface="Consolas" panose="020B0609020204030204" pitchFamily="49" charset="0"/>
                <a:sym typeface="Courier New"/>
              </a:rPr>
              <a:t> = </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names_from</a:t>
            </a:r>
            <a:r>
              <a:rPr lang="en-US" dirty="0">
                <a:latin typeface="Consolas" panose="020B0609020204030204" pitchFamily="49" charset="0"/>
                <a:ea typeface="Courier New"/>
                <a:cs typeface="Consolas" panose="020B0609020204030204" pitchFamily="49" charset="0"/>
                <a:sym typeface="Courier New"/>
              </a:rPr>
              <a:t> = </a:t>
            </a:r>
            <a:r>
              <a:rPr lang="en-US" dirty="0">
                <a:solidFill>
                  <a:srgbClr val="0070C0"/>
                </a:solidFill>
                <a:latin typeface="Consolas" panose="020B0609020204030204" pitchFamily="49" charset="0"/>
                <a:ea typeface="Courier New"/>
                <a:cs typeface="Consolas" panose="020B0609020204030204" pitchFamily="49" charset="0"/>
                <a:sym typeface="Courier New"/>
              </a:rPr>
              <a:t>result</a:t>
            </a:r>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values_from</a:t>
            </a:r>
            <a:r>
              <a:rPr lang="en-US" dirty="0">
                <a:latin typeface="Consolas" panose="020B0609020204030204" pitchFamily="49" charset="0"/>
                <a:ea typeface="Courier New"/>
                <a:cs typeface="Consolas" panose="020B0609020204030204" pitchFamily="49" charset="0"/>
                <a:sym typeface="Courier New"/>
              </a:rPr>
              <a:t>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tmp_table_wide</a:t>
            </a:r>
            <a:endParaRPr lang="en-US" dirty="0">
              <a:latin typeface="Consolas" panose="020B0609020204030204" pitchFamily="49" charset="0"/>
              <a:ea typeface="Courier New"/>
              <a:cs typeface="Consolas" panose="020B0609020204030204" pitchFamily="49" charset="0"/>
              <a:sym typeface="Courier New"/>
            </a:endParaRPr>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8025455" y="6568394"/>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34DC6129-167C-9644-BABB-8950156657E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29</a:t>
            </a:fld>
            <a:endParaRPr lang="en-US">
              <a:solidFill>
                <a:prstClr val="black">
                  <a:lumMod val="95000"/>
                  <a:lumOff val="5000"/>
                </a:prstClr>
              </a:solidFill>
            </a:endParaRPr>
          </a:p>
        </p:txBody>
      </p:sp>
      <p:sp>
        <p:nvSpPr>
          <p:cNvPr id="11" name="Google Shape;137;p17">
            <a:extLst>
              <a:ext uri="{FF2B5EF4-FFF2-40B4-BE49-F238E27FC236}">
                <a16:creationId xmlns:a16="http://schemas.microsoft.com/office/drawing/2014/main" id="{177A4142-BEE0-9845-BFBC-074E2C57AC1C}"/>
              </a:ext>
            </a:extLst>
          </p:cNvPr>
          <p:cNvSpPr/>
          <p:nvPr/>
        </p:nvSpPr>
        <p:spPr>
          <a:xfrm>
            <a:off x="6653588" y="2869591"/>
            <a:ext cx="2530995" cy="717492"/>
          </a:xfrm>
          <a:prstGeom prst="wedgeRoundRectCallout">
            <a:avLst>
              <a:gd name="adj1" fmla="val -217389"/>
              <a:gd name="adj2" fmla="val 67223"/>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9" name="Google Shape;324;p34">
            <a:extLst>
              <a:ext uri="{FF2B5EF4-FFF2-40B4-BE49-F238E27FC236}">
                <a16:creationId xmlns:a16="http://schemas.microsoft.com/office/drawing/2014/main" id="{E92D2233-8594-5747-874D-3B83172E1A4F}"/>
              </a:ext>
            </a:extLst>
          </p:cNvPr>
          <p:cNvSpPr txBox="1"/>
          <p:nvPr/>
        </p:nvSpPr>
        <p:spPr>
          <a:xfrm>
            <a:off x="6653588" y="3015783"/>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Remove groupings</a:t>
            </a:r>
            <a:endParaRPr sz="2062" dirty="0">
              <a:solidFill>
                <a:schemeClr val="bg1"/>
              </a:solidFill>
              <a:latin typeface="Calibri"/>
              <a:ea typeface="Calibri"/>
              <a:cs typeface="Calibri"/>
              <a:sym typeface="Calibri"/>
            </a:endParaRPr>
          </a:p>
        </p:txBody>
      </p:sp>
      <p:sp>
        <p:nvSpPr>
          <p:cNvPr id="18" name="Google Shape;137;p17">
            <a:extLst>
              <a:ext uri="{FF2B5EF4-FFF2-40B4-BE49-F238E27FC236}">
                <a16:creationId xmlns:a16="http://schemas.microsoft.com/office/drawing/2014/main" id="{11F3DD86-17B8-344B-B6AE-65E1157126E1}"/>
              </a:ext>
            </a:extLst>
          </p:cNvPr>
          <p:cNvSpPr/>
          <p:nvPr/>
        </p:nvSpPr>
        <p:spPr>
          <a:xfrm>
            <a:off x="8818828" y="3800659"/>
            <a:ext cx="2530995" cy="937288"/>
          </a:xfrm>
          <a:prstGeom prst="wedgeRoundRectCallout">
            <a:avLst>
              <a:gd name="adj1" fmla="val -147258"/>
              <a:gd name="adj2" fmla="val 73359"/>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19" name="Google Shape;324;p34">
            <a:extLst>
              <a:ext uri="{FF2B5EF4-FFF2-40B4-BE49-F238E27FC236}">
                <a16:creationId xmlns:a16="http://schemas.microsoft.com/office/drawing/2014/main" id="{08F0CF15-AAD5-E64E-9164-011A897C6432}"/>
              </a:ext>
            </a:extLst>
          </p:cNvPr>
          <p:cNvSpPr txBox="1"/>
          <p:nvPr/>
        </p:nvSpPr>
        <p:spPr>
          <a:xfrm>
            <a:off x="8818828" y="3893064"/>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result values to separate columns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9215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8" grpId="0" animBg="1"/>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AutoNum type="arabicPeriod"/>
            </a:pPr>
            <a:r>
              <a:rPr lang="en-US" sz="3200" dirty="0"/>
              <a:t>Learn how to summarize data and assess hypotheses</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`summarize`</a:t>
            </a:r>
          </a:p>
          <a:p>
            <a:pPr marL="457200" indent="-457200">
              <a:lnSpc>
                <a:spcPct val="100000"/>
              </a:lnSpc>
              <a:spcBef>
                <a:spcPts val="0"/>
              </a:spcBef>
              <a:spcAft>
                <a:spcPts val="0"/>
              </a:spcAft>
              <a:buClrTx/>
              <a:buSzTx/>
              <a:buFont typeface="+mj-lt"/>
              <a:buAutoNum type="arabicPeriod"/>
            </a:pPr>
            <a:r>
              <a:rPr lang="en-US" sz="3200" dirty="0"/>
              <a:t>Calculate of summary statistic for a variable separately for a group of observations, using `</a:t>
            </a:r>
            <a:r>
              <a:rPr lang="en-US" sz="3200" dirty="0" err="1"/>
              <a:t>group_by</a:t>
            </a:r>
            <a:r>
              <a:rPr lang="en-US" sz="3200" dirty="0"/>
              <a:t>` and `summarize`</a:t>
            </a:r>
          </a:p>
          <a:p>
            <a:pPr marL="457200" indent="-457200">
              <a:lnSpc>
                <a:spcPct val="100000"/>
              </a:lnSpc>
              <a:spcBef>
                <a:spcPts val="0"/>
              </a:spcBef>
              <a:spcAft>
                <a:spcPts val="0"/>
              </a:spcAft>
              <a:buClrTx/>
              <a:buSzTx/>
              <a:buFont typeface="+mj-lt"/>
              <a:buAutoNum type="arabicPeriod"/>
            </a:pPr>
            <a:r>
              <a:rPr lang="en-US" sz="3200" dirty="0"/>
              <a:t>Perform a simple test for association</a:t>
            </a:r>
          </a:p>
        </p:txBody>
      </p:sp>
      <p:sp>
        <p:nvSpPr>
          <p:cNvPr id="3" name="Slide Number Placeholder 2">
            <a:extLst>
              <a:ext uri="{FF2B5EF4-FFF2-40B4-BE49-F238E27FC236}">
                <a16:creationId xmlns:a16="http://schemas.microsoft.com/office/drawing/2014/main" id="{3EBC0911-EFAB-D84B-B491-54D5691421B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495534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796313" cy="923330"/>
          </a:xfrm>
          <a:prstGeom prst="rect">
            <a:avLst/>
          </a:prstGeom>
          <a:noFill/>
        </p:spPr>
        <p:txBody>
          <a:bodyPr wrap="none" rtlCol="0">
            <a:spAutoFit/>
          </a:bodyPr>
          <a:lstStyle/>
          <a:p>
            <a:r>
              <a:rPr lang="en-US" sz="5400" dirty="0">
                <a:latin typeface="+mj-lt"/>
                <a:sym typeface="Calibri"/>
              </a:rPr>
              <a:t>Testing for association</a:t>
            </a:r>
            <a:endParaRPr lang="en-US" dirty="0"/>
          </a:p>
        </p:txBody>
      </p:sp>
      <p:pic>
        <p:nvPicPr>
          <p:cNvPr id="5" name="Picture 4">
            <a:extLst>
              <a:ext uri="{FF2B5EF4-FFF2-40B4-BE49-F238E27FC236}">
                <a16:creationId xmlns:a16="http://schemas.microsoft.com/office/drawing/2014/main" id="{927E7C84-9D61-6849-8516-03462328C97D}"/>
              </a:ext>
            </a:extLst>
          </p:cNvPr>
          <p:cNvPicPr>
            <a:picLocks noChangeAspect="1"/>
          </p:cNvPicPr>
          <p:nvPr/>
        </p:nvPicPr>
        <p:blipFill>
          <a:blip r:embed="rId4"/>
          <a:stretch>
            <a:fillRect/>
          </a:stretch>
        </p:blipFill>
        <p:spPr>
          <a:xfrm>
            <a:off x="1150712" y="4998731"/>
            <a:ext cx="9128303" cy="1642556"/>
          </a:xfrm>
          <a:prstGeom prst="rect">
            <a:avLst/>
          </a:prstGeom>
        </p:spPr>
      </p:pic>
      <p:pic>
        <p:nvPicPr>
          <p:cNvPr id="6" name="Picture 5">
            <a:extLst>
              <a:ext uri="{FF2B5EF4-FFF2-40B4-BE49-F238E27FC236}">
                <a16:creationId xmlns:a16="http://schemas.microsoft.com/office/drawing/2014/main" id="{069861C1-7235-E84C-8786-6B18D8E799CA}"/>
              </a:ext>
            </a:extLst>
          </p:cNvPr>
          <p:cNvPicPr>
            <a:picLocks noChangeAspect="1"/>
          </p:cNvPicPr>
          <p:nvPr/>
        </p:nvPicPr>
        <p:blipFill>
          <a:blip r:embed="rId5"/>
          <a:stretch>
            <a:fillRect/>
          </a:stretch>
        </p:blipFill>
        <p:spPr>
          <a:xfrm>
            <a:off x="1279387" y="1619516"/>
            <a:ext cx="9369279" cy="1845818"/>
          </a:xfrm>
          <a:prstGeom prst="rect">
            <a:avLst/>
          </a:prstGeom>
        </p:spPr>
      </p:pic>
      <p:grpSp>
        <p:nvGrpSpPr>
          <p:cNvPr id="7" name="Group 6">
            <a:extLst>
              <a:ext uri="{FF2B5EF4-FFF2-40B4-BE49-F238E27FC236}">
                <a16:creationId xmlns:a16="http://schemas.microsoft.com/office/drawing/2014/main" id="{2A5F4EA9-0593-7D43-8FE4-6E12B8029950}"/>
              </a:ext>
            </a:extLst>
          </p:cNvPr>
          <p:cNvGrpSpPr/>
          <p:nvPr/>
        </p:nvGrpSpPr>
        <p:grpSpPr>
          <a:xfrm>
            <a:off x="2626159" y="3703608"/>
            <a:ext cx="6324941" cy="989259"/>
            <a:chOff x="815161" y="2339294"/>
            <a:chExt cx="6324941" cy="989259"/>
          </a:xfrm>
        </p:grpSpPr>
        <p:sp>
          <p:nvSpPr>
            <p:cNvPr id="8" name="Google Shape;131;p17">
              <a:extLst>
                <a:ext uri="{FF2B5EF4-FFF2-40B4-BE49-F238E27FC236}">
                  <a16:creationId xmlns:a16="http://schemas.microsoft.com/office/drawing/2014/main" id="{3B391819-F236-D941-AC52-52A9D166925A}"/>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9" name="Rectangle 8">
              <a:extLst>
                <a:ext uri="{FF2B5EF4-FFF2-40B4-BE49-F238E27FC236}">
                  <a16:creationId xmlns:a16="http://schemas.microsoft.com/office/drawing/2014/main" id="{5FF16DA6-BCCE-4440-8103-ED185139A9E0}"/>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simulate.p.value</a:t>
              </a:r>
              <a:r>
                <a:rPr lang="en-US" sz="2400" dirty="0">
                  <a:latin typeface="Consolas" panose="020B0609020204030204" pitchFamily="49" charset="0"/>
                  <a:cs typeface="Consolas" panose="020B0609020204030204" pitchFamily="49" charset="0"/>
                </a:rPr>
                <a:t> = </a:t>
              </a:r>
              <a:r>
                <a:rPr lang="en-US" sz="2400" dirty="0">
                  <a:solidFill>
                    <a:srgbClr val="0070C0"/>
                  </a:solidFill>
                  <a:latin typeface="Consolas" panose="020B0609020204030204" pitchFamily="49" charset="0"/>
                  <a:cs typeface="Consolas" panose="020B0609020204030204" pitchFamily="49" charset="0"/>
                </a:rPr>
                <a:t>T</a:t>
              </a:r>
              <a:r>
                <a:rPr lang="en-US" sz="2400" dirty="0">
                  <a:latin typeface="Consolas" panose="020B0609020204030204" pitchFamily="49" charset="0"/>
                  <a:cs typeface="Consolas" panose="020B0609020204030204" pitchFamily="49" charset="0"/>
                </a:rPr>
                <a:t>)</a:t>
              </a:r>
            </a:p>
          </p:txBody>
        </p:sp>
      </p:grpSp>
      <p:sp>
        <p:nvSpPr>
          <p:cNvPr id="10" name="Down Arrow 9">
            <a:extLst>
              <a:ext uri="{FF2B5EF4-FFF2-40B4-BE49-F238E27FC236}">
                <a16:creationId xmlns:a16="http://schemas.microsoft.com/office/drawing/2014/main" id="{7AA447BC-D87F-734C-97F9-1D5A3065DB83}"/>
              </a:ext>
            </a:extLst>
          </p:cNvPr>
          <p:cNvSpPr/>
          <p:nvPr/>
        </p:nvSpPr>
        <p:spPr>
          <a:xfrm>
            <a:off x="5262372" y="3192959"/>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A531149F-5438-724B-942C-83391012FF59}"/>
              </a:ext>
            </a:extLst>
          </p:cNvPr>
          <p:cNvSpPr/>
          <p:nvPr/>
        </p:nvSpPr>
        <p:spPr>
          <a:xfrm>
            <a:off x="5262372" y="4823634"/>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C3193B8-2AD7-B247-906D-46395177A8A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30</a:t>
            </a:fld>
            <a:endParaRPr lang="en-US">
              <a:solidFill>
                <a:prstClr val="black">
                  <a:lumMod val="95000"/>
                  <a:lumOff val="5000"/>
                </a:prstClr>
              </a:solidFill>
            </a:endParaRPr>
          </a:p>
        </p:txBody>
      </p:sp>
    </p:spTree>
    <p:extLst>
      <p:ext uri="{BB962C8B-B14F-4D97-AF65-F5344CB8AC3E}">
        <p14:creationId xmlns:p14="http://schemas.microsoft.com/office/powerpoint/2010/main" val="343826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4</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864972" y="2390775"/>
            <a:ext cx="10031627" cy="31781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dirty="0"/>
              <a:t>Use </a:t>
            </a:r>
            <a:r>
              <a:rPr lang="en-US" dirty="0" err="1">
                <a:solidFill>
                  <a:srgbClr val="538DD5"/>
                </a:solidFill>
              </a:rPr>
              <a:t>fisher.test</a:t>
            </a:r>
            <a:r>
              <a:rPr lang="en-US" dirty="0">
                <a:solidFill>
                  <a:srgbClr val="538DD5"/>
                </a:solidFill>
              </a:rPr>
              <a:t>()</a:t>
            </a:r>
            <a:r>
              <a:rPr lang="en-US" dirty="0"/>
              <a:t> to estimate the relative odds of a positive test result for patients with government insurance compared to commercial insurance?</a:t>
            </a:r>
          </a:p>
        </p:txBody>
      </p:sp>
      <p:pic>
        <p:nvPicPr>
          <p:cNvPr id="6" name="Picture 5">
            <a:extLst>
              <a:ext uri="{FF2B5EF4-FFF2-40B4-BE49-F238E27FC236}">
                <a16:creationId xmlns:a16="http://schemas.microsoft.com/office/drawing/2014/main" id="{C6946FF1-8935-E347-A0C9-E7C7C8D0112A}"/>
              </a:ext>
            </a:extLst>
          </p:cNvPr>
          <p:cNvPicPr>
            <a:picLocks noChangeAspect="1"/>
          </p:cNvPicPr>
          <p:nvPr/>
        </p:nvPicPr>
        <p:blipFill>
          <a:blip r:embed="rId3"/>
          <a:stretch>
            <a:fillRect/>
          </a:stretch>
        </p:blipFill>
        <p:spPr>
          <a:xfrm>
            <a:off x="9398000" y="5194300"/>
            <a:ext cx="2692400" cy="1498600"/>
          </a:xfrm>
          <a:prstGeom prst="rect">
            <a:avLst/>
          </a:prstGeom>
        </p:spPr>
      </p:pic>
      <p:sp>
        <p:nvSpPr>
          <p:cNvPr id="2" name="Slide Number Placeholder 1">
            <a:extLst>
              <a:ext uri="{FF2B5EF4-FFF2-40B4-BE49-F238E27FC236}">
                <a16:creationId xmlns:a16="http://schemas.microsoft.com/office/drawing/2014/main" id="{20EAC92B-3B64-FC4D-A795-3170E908BD7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31</a:t>
            </a:fld>
            <a:endParaRPr lang="en-US">
              <a:solidFill>
                <a:prstClr val="black">
                  <a:lumMod val="95000"/>
                  <a:lumOff val="5000"/>
                </a:prstClr>
              </a:solidFill>
            </a:endParaRPr>
          </a:p>
        </p:txBody>
      </p:sp>
    </p:spTree>
    <p:extLst>
      <p:ext uri="{BB962C8B-B14F-4D97-AF65-F5344CB8AC3E}">
        <p14:creationId xmlns:p14="http://schemas.microsoft.com/office/powerpoint/2010/main" val="2771996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What Else?</a:t>
            </a:r>
          </a:p>
        </p:txBody>
      </p:sp>
    </p:spTree>
    <p:extLst>
      <p:ext uri="{BB962C8B-B14F-4D97-AF65-F5344CB8AC3E}">
        <p14:creationId xmlns:p14="http://schemas.microsoft.com/office/powerpoint/2010/main" val="3852332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015330" cy="923330"/>
          </a:xfrm>
          <a:prstGeom prst="rect">
            <a:avLst/>
          </a:prstGeom>
          <a:noFill/>
        </p:spPr>
        <p:txBody>
          <a:bodyPr wrap="none" rtlCol="0">
            <a:spAutoFit/>
          </a:bodyPr>
          <a:lstStyle/>
          <a:p>
            <a:r>
              <a:rPr lang="en-US" sz="5400" dirty="0">
                <a:latin typeface="+mj-lt"/>
                <a:sym typeface="Calibri"/>
              </a:rPr>
              <a:t>Logistic regression</a:t>
            </a:r>
            <a:endParaRPr lang="en-US" dirty="0"/>
          </a:p>
        </p:txBody>
      </p:sp>
      <p:sp>
        <p:nvSpPr>
          <p:cNvPr id="5" name="Google Shape;131;p17">
            <a:extLst>
              <a:ext uri="{FF2B5EF4-FFF2-40B4-BE49-F238E27FC236}">
                <a16:creationId xmlns:a16="http://schemas.microsoft.com/office/drawing/2014/main" id="{62A08D83-6DC9-5242-B099-38A1D29722E6}"/>
              </a:ext>
            </a:extLst>
          </p:cNvPr>
          <p:cNvSpPr/>
          <p:nvPr/>
        </p:nvSpPr>
        <p:spPr>
          <a:xfrm>
            <a:off x="276045" y="2280930"/>
            <a:ext cx="11652900" cy="260496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 name="Rectangle 1">
            <a:extLst>
              <a:ext uri="{FF2B5EF4-FFF2-40B4-BE49-F238E27FC236}">
                <a16:creationId xmlns:a16="http://schemas.microsoft.com/office/drawing/2014/main" id="{B9721521-FB17-A34F-A2F9-AF8D3DC7661F}"/>
              </a:ext>
            </a:extLst>
          </p:cNvPr>
          <p:cNvSpPr/>
          <p:nvPr/>
        </p:nvSpPr>
        <p:spPr>
          <a:xfrm>
            <a:off x="398257" y="2564584"/>
            <a:ext cx="11920264" cy="1938992"/>
          </a:xfrm>
          <a:prstGeom prst="rect">
            <a:avLst/>
          </a:prstGeom>
        </p:spPr>
        <p:txBody>
          <a:bodyPr wrap="square">
            <a:spAutoFit/>
          </a:bodyPr>
          <a:lstStyle/>
          <a:p>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&lt;- </a:t>
            </a:r>
            <a:r>
              <a:rPr lang="en-US" sz="2400" dirty="0" err="1">
                <a:latin typeface="Consolas" panose="020B0609020204030204" pitchFamily="49" charset="0"/>
                <a:cs typeface="Consolas" panose="020B0609020204030204" pitchFamily="49" charset="0"/>
              </a:rPr>
              <a:t>glm</a:t>
            </a:r>
            <a:r>
              <a:rPr lang="en-US" sz="2400" dirty="0">
                <a:latin typeface="Consolas" panose="020B0609020204030204" pitchFamily="49" charset="0"/>
                <a:cs typeface="Consolas" panose="020B0609020204030204" pitchFamily="49" charset="0"/>
              </a:rPr>
              <a:t>(</a:t>
            </a:r>
            <a:r>
              <a:rPr lang="en-US" sz="2400" dirty="0" err="1">
                <a:solidFill>
                  <a:srgbClr val="0070C0"/>
                </a:solidFill>
                <a:latin typeface="Consolas" panose="020B0609020204030204" pitchFamily="49" charset="0"/>
                <a:cs typeface="Consolas" panose="020B0609020204030204" pitchFamily="49" charset="0"/>
              </a:rPr>
              <a:t>result_fac</a:t>
            </a:r>
            <a:r>
              <a:rPr lang="en-US" sz="2400" dirty="0">
                <a:solidFill>
                  <a:srgbClr val="0070C0"/>
                </a:solidFill>
                <a:latin typeface="Consolas" panose="020B0609020204030204" pitchFamily="49" charset="0"/>
                <a:cs typeface="Consolas" panose="020B0609020204030204" pitchFamily="49" charset="0"/>
              </a:rPr>
              <a:t> ~ </a:t>
            </a:r>
            <a:r>
              <a:rPr lang="en-US" sz="2400" dirty="0" err="1">
                <a:solidFill>
                  <a:srgbClr val="0070C0"/>
                </a:solidFill>
                <a:latin typeface="Consolas" panose="020B0609020204030204" pitchFamily="49" charset="0"/>
                <a:cs typeface="Consolas" panose="020B0609020204030204" pitchFamily="49" charset="0"/>
              </a:rPr>
              <a:t>payor_group_fac</a:t>
            </a:r>
            <a:r>
              <a:rPr lang="en-US" sz="2400" dirty="0">
                <a:solidFill>
                  <a:srgbClr val="0070C0"/>
                </a:solidFill>
                <a:latin typeface="Consolas" panose="020B0609020204030204" pitchFamily="49" charset="0"/>
                <a:cs typeface="Consolas" panose="020B0609020204030204" pitchFamily="49" charset="0"/>
              </a:rPr>
              <a:t> + age</a:t>
            </a:r>
            <a:r>
              <a:rPr lang="en-US" sz="2400" dirty="0">
                <a:latin typeface="Consolas" panose="020B0609020204030204" pitchFamily="49" charset="0"/>
                <a:cs typeface="Consolas" panose="020B0609020204030204" pitchFamily="49" charset="0"/>
              </a:rPr>
              <a:t>,  # model formula</a:t>
            </a:r>
          </a:p>
          <a:p>
            <a:r>
              <a:rPr lang="en-US" sz="2400" dirty="0">
                <a:latin typeface="Consolas" panose="020B0609020204030204" pitchFamily="49" charset="0"/>
                <a:cs typeface="Consolas" panose="020B0609020204030204" pitchFamily="49" charset="0"/>
              </a:rPr>
              <a:t>		      data = </a:t>
            </a:r>
            <a:r>
              <a:rPr lang="en-US" sz="2400" dirty="0" err="1">
                <a:solidFill>
                  <a:srgbClr val="538DD5"/>
                </a:solidFill>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 dataset</a:t>
            </a:r>
          </a:p>
          <a:p>
            <a:r>
              <a:rPr lang="en-US" sz="2400" dirty="0">
                <a:latin typeface="Consolas" panose="020B0609020204030204" pitchFamily="49" charset="0"/>
                <a:cs typeface="Consolas" panose="020B0609020204030204" pitchFamily="49" charset="0"/>
              </a:rPr>
              <a:t>		      family = </a:t>
            </a:r>
            <a:r>
              <a:rPr lang="en-US" sz="2400" dirty="0">
                <a:solidFill>
                  <a:srgbClr val="0070C0"/>
                </a:solidFill>
                <a:latin typeface="Consolas" panose="020B0609020204030204" pitchFamily="49" charset="0"/>
                <a:cs typeface="Consolas" panose="020B0609020204030204" pitchFamily="49" charset="0"/>
              </a:rPr>
              <a:t>"binomial"</a:t>
            </a:r>
            <a:r>
              <a:rPr lang="en-US" sz="2400" dirty="0">
                <a:latin typeface="Consolas" panose="020B0609020204030204" pitchFamily="49" charset="0"/>
                <a:cs typeface="Consolas" panose="020B0609020204030204" pitchFamily="49" charset="0"/>
              </a:rPr>
              <a:t>)               # type of model</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a:t>
            </a:r>
          </a:p>
        </p:txBody>
      </p:sp>
      <p:sp>
        <p:nvSpPr>
          <p:cNvPr id="3" name="Slide Number Placeholder 2">
            <a:extLst>
              <a:ext uri="{FF2B5EF4-FFF2-40B4-BE49-F238E27FC236}">
                <a16:creationId xmlns:a16="http://schemas.microsoft.com/office/drawing/2014/main" id="{162BCD0A-2C18-864E-BCF8-8E9332BA096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33</a:t>
            </a:fld>
            <a:endParaRPr lang="en-US">
              <a:solidFill>
                <a:prstClr val="black">
                  <a:lumMod val="95000"/>
                  <a:lumOff val="5000"/>
                </a:prstClr>
              </a:solidFill>
            </a:endParaRPr>
          </a:p>
        </p:txBody>
      </p:sp>
    </p:spTree>
    <p:extLst>
      <p:ext uri="{BB962C8B-B14F-4D97-AF65-F5344CB8AC3E}">
        <p14:creationId xmlns:p14="http://schemas.microsoft.com/office/powerpoint/2010/main" val="1982135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AutoNum type="arabicPeriod"/>
            </a:pPr>
            <a:r>
              <a:rPr lang="en-US" sz="3200" dirty="0"/>
              <a:t>Learn how to summarize and assess data</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`summarize`</a:t>
            </a:r>
          </a:p>
          <a:p>
            <a:pPr marL="457200" indent="-457200">
              <a:lnSpc>
                <a:spcPct val="100000"/>
              </a:lnSpc>
              <a:spcBef>
                <a:spcPts val="0"/>
              </a:spcBef>
              <a:spcAft>
                <a:spcPts val="0"/>
              </a:spcAft>
              <a:buClrTx/>
              <a:buSzTx/>
              <a:buFont typeface="+mj-lt"/>
              <a:buAutoNum type="arabicPeriod"/>
            </a:pPr>
            <a:r>
              <a:rPr lang="en-US" sz="3200" dirty="0"/>
              <a:t>Calculate of summary statistic for a variable separately for a group of observations, using `</a:t>
            </a:r>
            <a:r>
              <a:rPr lang="en-US" sz="3200" dirty="0" err="1"/>
              <a:t>group_by</a:t>
            </a:r>
            <a:r>
              <a:rPr lang="en-US" sz="3200" dirty="0"/>
              <a:t>` and `summarize`</a:t>
            </a:r>
          </a:p>
          <a:p>
            <a:pPr marL="457200" indent="-457200">
              <a:lnSpc>
                <a:spcPct val="100000"/>
              </a:lnSpc>
              <a:spcBef>
                <a:spcPts val="0"/>
              </a:spcBef>
              <a:spcAft>
                <a:spcPts val="0"/>
              </a:spcAft>
              <a:buClrTx/>
              <a:buSzTx/>
              <a:buFont typeface="+mj-lt"/>
              <a:buAutoNum type="arabicPeriod"/>
            </a:pPr>
            <a:r>
              <a:rPr lang="en-US" sz="3200" dirty="0"/>
              <a:t>Perform a simple test for association</a:t>
            </a:r>
          </a:p>
        </p:txBody>
      </p:sp>
      <p:sp>
        <p:nvSpPr>
          <p:cNvPr id="3" name="Slide Number Placeholder 2">
            <a:extLst>
              <a:ext uri="{FF2B5EF4-FFF2-40B4-BE49-F238E27FC236}">
                <a16:creationId xmlns:a16="http://schemas.microsoft.com/office/drawing/2014/main" id="{8C4EEF03-18C1-234E-8E92-7E22D06C367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34</a:t>
            </a:fld>
            <a:endParaRPr lang="en-US">
              <a:solidFill>
                <a:prstClr val="black">
                  <a:lumMod val="95000"/>
                  <a:lumOff val="5000"/>
                </a:prstClr>
              </a:solidFill>
            </a:endParaRPr>
          </a:p>
        </p:txBody>
      </p:sp>
    </p:spTree>
    <p:extLst>
      <p:ext uri="{BB962C8B-B14F-4D97-AF65-F5344CB8AC3E}">
        <p14:creationId xmlns:p14="http://schemas.microsoft.com/office/powerpoint/2010/main" val="1331766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A309186C-4420-1443-A9B6-BFFADD0E37B2}"/>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spTree>
    <p:extLst>
      <p:ext uri="{BB962C8B-B14F-4D97-AF65-F5344CB8AC3E}">
        <p14:creationId xmlns:p14="http://schemas.microsoft.com/office/powerpoint/2010/main" val="73530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a:t>
            </a:r>
          </a:p>
        </p:txBody>
      </p:sp>
    </p:spTree>
    <p:extLst>
      <p:ext uri="{BB962C8B-B14F-4D97-AF65-F5344CB8AC3E}">
        <p14:creationId xmlns:p14="http://schemas.microsoft.com/office/powerpoint/2010/main" val="859458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3" name="Slide Number Placeholder 2">
            <a:extLst>
              <a:ext uri="{FF2B5EF4-FFF2-40B4-BE49-F238E27FC236}">
                <a16:creationId xmlns:a16="http://schemas.microsoft.com/office/drawing/2014/main" id="{1C109D27-39FE-E744-8363-D16FD769BFF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Slide Number Placeholder 1">
            <a:extLst>
              <a:ext uri="{FF2B5EF4-FFF2-40B4-BE49-F238E27FC236}">
                <a16:creationId xmlns:a16="http://schemas.microsoft.com/office/drawing/2014/main" id="{4DA1AD3C-DB55-9A4B-92B1-4069B9CC63F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296816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How many tests are ordered per day?</a:t>
            </a:r>
          </a:p>
        </p:txBody>
      </p:sp>
      <p:pic>
        <p:nvPicPr>
          <p:cNvPr id="5" name="Picture 4">
            <a:extLst>
              <a:ext uri="{FF2B5EF4-FFF2-40B4-BE49-F238E27FC236}">
                <a16:creationId xmlns:a16="http://schemas.microsoft.com/office/drawing/2014/main" id="{24B29C54-CBA0-6E4A-B948-C5E87E65A55A}"/>
              </a:ext>
            </a:extLst>
          </p:cNvPr>
          <p:cNvPicPr>
            <a:picLocks noChangeAspect="1"/>
          </p:cNvPicPr>
          <p:nvPr/>
        </p:nvPicPr>
        <p:blipFill>
          <a:blip r:embed="rId2"/>
          <a:stretch>
            <a:fillRect/>
          </a:stretch>
        </p:blipFill>
        <p:spPr>
          <a:xfrm>
            <a:off x="1828799" y="1682487"/>
            <a:ext cx="8126362" cy="5175513"/>
          </a:xfrm>
          <a:prstGeom prst="rect">
            <a:avLst/>
          </a:prstGeom>
        </p:spPr>
      </p:pic>
      <p:sp>
        <p:nvSpPr>
          <p:cNvPr id="3" name="Slide Number Placeholder 2">
            <a:extLst>
              <a:ext uri="{FF2B5EF4-FFF2-40B4-BE49-F238E27FC236}">
                <a16:creationId xmlns:a16="http://schemas.microsoft.com/office/drawing/2014/main" id="{60C93823-68E3-AE4C-92B9-C9240386590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2729817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2831460300"/>
              </p:ext>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81834982"/>
              </p:ext>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 name="Slide Number Placeholder 1">
            <a:extLst>
              <a:ext uri="{FF2B5EF4-FFF2-40B4-BE49-F238E27FC236}">
                <a16:creationId xmlns:a16="http://schemas.microsoft.com/office/drawing/2014/main" id="{EDA19924-5EE9-724B-8CC3-C7646EA3513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15070</TotalTime>
  <Words>1676</Words>
  <Application>Microsoft Macintosh PowerPoint</Application>
  <PresentationFormat>Widescreen</PresentationFormat>
  <Paragraphs>262</Paragraphs>
  <Slides>34</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Consolas</vt:lpstr>
      <vt:lpstr>Times New Roman</vt:lpstr>
      <vt:lpstr>Trebuchet MS</vt:lpstr>
      <vt:lpstr>Tw Cen MT</vt:lpstr>
      <vt:lpstr>Tw Cen MT Condensed</vt:lpstr>
      <vt:lpstr>Wingdings 3</vt:lpstr>
      <vt:lpstr>Integral</vt:lpstr>
      <vt:lpstr>Statistical Analyses in R</vt:lpstr>
      <vt:lpstr>PowerPoint Presentation</vt:lpstr>
      <vt:lpstr>PowerPoint Presentation</vt:lpstr>
      <vt:lpstr>Typical Data Science Pipeline</vt:lpstr>
      <vt:lpstr>Summarize()</vt:lpstr>
      <vt:lpstr>PowerPoint Presentation</vt:lpstr>
      <vt:lpstr>PowerPoint Presentation</vt:lpstr>
      <vt:lpstr>Q: How many tests are ordered per day?</vt:lpstr>
      <vt:lpstr>PowerPoint Presentation</vt:lpstr>
      <vt:lpstr>PowerPoint Presentation</vt:lpstr>
      <vt:lpstr>Your Turn 1</vt:lpstr>
      <vt:lpstr>PowerPoint Presentation</vt:lpstr>
      <vt:lpstr>PowerPoint Presentation</vt:lpstr>
      <vt:lpstr>Your Turn 2</vt:lpstr>
      <vt:lpstr>group_by()</vt:lpstr>
      <vt:lpstr>PowerPoint Presentation</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PowerPoint Presentation</vt:lpstr>
      <vt:lpstr>Stats: Tests for association</vt:lpstr>
      <vt:lpstr>Q: Is there an association between insurance and SARS-CoV-2 RT-PCR positivity?</vt:lpstr>
      <vt:lpstr>PowerPoint Presentation</vt:lpstr>
      <vt:lpstr>PowerPoint Presentation</vt:lpstr>
      <vt:lpstr>PowerPoint Presentation</vt:lpstr>
      <vt:lpstr>Your Turn 4</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Herman, Daniel</cp:lastModifiedBy>
  <cp:revision>678</cp:revision>
  <cp:lastPrinted>2020-07-14T03:12:28Z</cp:lastPrinted>
  <dcterms:created xsi:type="dcterms:W3CDTF">2018-02-01T22:00:01Z</dcterms:created>
  <dcterms:modified xsi:type="dcterms:W3CDTF">2021-07-13T20:59:28Z</dcterms:modified>
</cp:coreProperties>
</file>